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0"/>
  </p:notesMasterIdLst>
  <p:sldIdLst>
    <p:sldId id="256" r:id="rId2"/>
    <p:sldId id="257" r:id="rId3"/>
    <p:sldId id="260" r:id="rId4"/>
    <p:sldId id="261" r:id="rId5"/>
    <p:sldId id="262" r:id="rId6"/>
    <p:sldId id="263" r:id="rId7"/>
    <p:sldId id="258" r:id="rId8"/>
    <p:sldId id="265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2F9B84-6F53-4EA5-8244-967175B1977C}" type="datetimeFigureOut">
              <a:rPr lang="ru-RU" smtClean="0"/>
              <a:pPr/>
              <a:t>06.04.2026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E1973B-0328-4491-BB38-19301C32691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E1973B-0328-4491-BB38-19301C32691E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76128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8BD0B-9FE8-4BA5-A890-0CCC88E28A91}" type="datetimeFigureOut">
              <a:rPr lang="ru-RU" smtClean="0"/>
              <a:pPr/>
              <a:t>06.04.2026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F50B5-0492-4B6D-B79B-EA814098E1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3112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8BD0B-9FE8-4BA5-A890-0CCC88E28A91}" type="datetimeFigureOut">
              <a:rPr lang="ru-RU" smtClean="0"/>
              <a:pPr/>
              <a:t>06.04.2026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F50B5-0492-4B6D-B79B-EA814098E1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94436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8BD0B-9FE8-4BA5-A890-0CCC88E28A91}" type="datetimeFigureOut">
              <a:rPr lang="ru-RU" smtClean="0"/>
              <a:pPr/>
              <a:t>06.04.2026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F50B5-0492-4B6D-B79B-EA814098E1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214240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8BD0B-9FE8-4BA5-A890-0CCC88E28A91}" type="datetimeFigureOut">
              <a:rPr lang="ru-RU" smtClean="0"/>
              <a:pPr/>
              <a:t>06.04.2026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F50B5-0492-4B6D-B79B-EA814098E1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38624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8BD0B-9FE8-4BA5-A890-0CCC88E28A91}" type="datetimeFigureOut">
              <a:rPr lang="ru-RU" smtClean="0"/>
              <a:pPr/>
              <a:t>06.04.2026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F50B5-0492-4B6D-B79B-EA814098E1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352794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8BD0B-9FE8-4BA5-A890-0CCC88E28A91}" type="datetimeFigureOut">
              <a:rPr lang="ru-RU" smtClean="0"/>
              <a:pPr/>
              <a:t>06.04.2026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F50B5-0492-4B6D-B79B-EA814098E1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25841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8BD0B-9FE8-4BA5-A890-0CCC88E28A91}" type="datetimeFigureOut">
              <a:rPr lang="ru-RU" smtClean="0"/>
              <a:pPr/>
              <a:t>06.04.2026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F50B5-0492-4B6D-B79B-EA814098E1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0498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8BD0B-9FE8-4BA5-A890-0CCC88E28A91}" type="datetimeFigureOut">
              <a:rPr lang="ru-RU" smtClean="0"/>
              <a:pPr/>
              <a:t>06.04.2026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F50B5-0492-4B6D-B79B-EA814098E1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7379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8BD0B-9FE8-4BA5-A890-0CCC88E28A91}" type="datetimeFigureOut">
              <a:rPr lang="ru-RU" smtClean="0"/>
              <a:pPr/>
              <a:t>06.04.2026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F50B5-0492-4B6D-B79B-EA814098E1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8446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8BD0B-9FE8-4BA5-A890-0CCC88E28A91}" type="datetimeFigureOut">
              <a:rPr lang="ru-RU" smtClean="0"/>
              <a:pPr/>
              <a:t>06.04.2026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F50B5-0492-4B6D-B79B-EA814098E1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54218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8BD0B-9FE8-4BA5-A890-0CCC88E28A91}" type="datetimeFigureOut">
              <a:rPr lang="ru-RU" smtClean="0"/>
              <a:pPr/>
              <a:t>06.04.2026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F50B5-0492-4B6D-B79B-EA814098E1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1595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8BD0B-9FE8-4BA5-A890-0CCC88E28A91}" type="datetimeFigureOut">
              <a:rPr lang="ru-RU" smtClean="0"/>
              <a:pPr/>
              <a:t>06.04.2026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F50B5-0492-4B6D-B79B-EA814098E1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8512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8BD0B-9FE8-4BA5-A890-0CCC88E28A91}" type="datetimeFigureOut">
              <a:rPr lang="ru-RU" smtClean="0"/>
              <a:pPr/>
              <a:t>06.04.2026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F50B5-0492-4B6D-B79B-EA814098E1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51183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8BD0B-9FE8-4BA5-A890-0CCC88E28A91}" type="datetimeFigureOut">
              <a:rPr lang="ru-RU" smtClean="0"/>
              <a:pPr/>
              <a:t>06.04.2026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F50B5-0492-4B6D-B79B-EA814098E1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3438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8BD0B-9FE8-4BA5-A890-0CCC88E28A91}" type="datetimeFigureOut">
              <a:rPr lang="ru-RU" smtClean="0"/>
              <a:pPr/>
              <a:t>06.04.2026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F50B5-0492-4B6D-B79B-EA814098E1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26178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8BD0B-9FE8-4BA5-A890-0CCC88E28A91}" type="datetimeFigureOut">
              <a:rPr lang="ru-RU" smtClean="0"/>
              <a:pPr/>
              <a:t>06.04.2026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F50B5-0492-4B6D-B79B-EA814098E1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65460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28BD0B-9FE8-4BA5-A890-0CCC88E28A91}" type="datetimeFigureOut">
              <a:rPr lang="ru-RU" smtClean="0"/>
              <a:pPr/>
              <a:t>06.04.2026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F13F50B5-0492-4B6D-B79B-EA814098E1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4726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  <p:sldLayoutId id="2147483769" r:id="rId13"/>
    <p:sldLayoutId id="2147483770" r:id="rId14"/>
    <p:sldLayoutId id="2147483771" r:id="rId15"/>
    <p:sldLayoutId id="214748377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476672"/>
            <a:ext cx="7386662" cy="1094940"/>
          </a:xfrm>
        </p:spPr>
        <p:txBody>
          <a:bodyPr>
            <a:noAutofit/>
          </a:bodyPr>
          <a:lstStyle/>
          <a:p>
            <a:pPr algn="ctr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Государственное учреждение образования «Могилевский городской центр коррекционно-развивающего обучения и реабилитации»</a:t>
            </a:r>
            <a:br>
              <a:rPr lang="ru-RU" sz="2200" dirty="0">
                <a:latin typeface="Times New Roman" pitchFamily="18" charset="0"/>
                <a:cs typeface="Times New Roman" pitchFamily="18" charset="0"/>
              </a:rPr>
            </a:b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1916832"/>
            <a:ext cx="777686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Продолжение реализации инновационного проекта. Сенсорная интеграция в домашних условиях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11960" y="4437112"/>
            <a:ext cx="468052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endParaRPr lang="ru-RU" sz="22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endParaRPr lang="ru-RU" sz="22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endParaRPr lang="ru-RU" sz="22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22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учителя:  И.С. </a:t>
            </a:r>
            <a:r>
              <a:rPr lang="ru-RU" sz="22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Себекина</a:t>
            </a:r>
            <a:endParaRPr lang="ru-RU" sz="22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22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Я.Н. Меркулова 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ru-RU" sz="22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педагог-психолог: О.Н. </a:t>
            </a:r>
            <a:r>
              <a:rPr lang="ru-RU" sz="22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Стальченко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E0C927A-1ED8-877D-5622-358769D8929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l="2751" t="16926" r="6295"/>
          <a:stretch/>
        </p:blipFill>
        <p:spPr>
          <a:xfrm>
            <a:off x="251520" y="3254186"/>
            <a:ext cx="4565044" cy="31271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0320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785794"/>
            <a:ext cx="7498080" cy="500066"/>
          </a:xfrm>
        </p:spPr>
        <p:txBody>
          <a:bodyPr>
            <a:noAutofit/>
          </a:bodyPr>
          <a:lstStyle/>
          <a:p>
            <a:pPr marL="82296" indent="0">
              <a:buNone/>
            </a:pPr>
            <a:r>
              <a:rPr lang="ru-RU" sz="2400" kern="0" dirty="0">
                <a:latin typeface="Times New Roman" panose="02020603050405020304" pitchFamily="18" charset="0"/>
              </a:rPr>
              <a:t>Включение родителей в коррекционный процесс</a:t>
            </a:r>
            <a:r>
              <a:rPr lang="ru-RU" sz="2400" dirty="0"/>
              <a:t> </a:t>
            </a:r>
          </a:p>
        </p:txBody>
      </p:sp>
      <p:pic>
        <p:nvPicPr>
          <p:cNvPr id="5" name="Рисунок 4" descr="Изображение выглядит как одежда, человек, в помещении, мебель&#10;&#10;Автоматически созданное описание">
            <a:extLst>
              <a:ext uri="{FF2B5EF4-FFF2-40B4-BE49-F238E27FC236}">
                <a16:creationId xmlns:a16="http://schemas.microsoft.com/office/drawing/2014/main" id="{306D86DE-5598-040A-67FF-0AFE815E9A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976" y="1300210"/>
            <a:ext cx="3203848" cy="24028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Изображение выглядит как одежда, человек, Человеческое лицо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7A927F61-64E1-4386-79E8-6A1A11267E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7892" y="1300210"/>
            <a:ext cx="3028216" cy="22711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Изображение выглядит как одежда, человек, Человеческое лицо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D6585D90-9807-3841-A812-FA1F145ADEC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7762" y="1285860"/>
            <a:ext cx="3047349" cy="2285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Изображение выглядит как человек, Человеческое лицо, одежда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89E55D6B-3E9C-3250-BAC4-CC968CB0C5B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1481" y="4272825"/>
            <a:ext cx="3009494" cy="22571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Изображение выглядит как человек, одежда, Человеческое лицо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EBA96E28-1029-318C-5C48-3D5E5E442AA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9617" y="4219546"/>
            <a:ext cx="3080533" cy="231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Изображение выглядит как одежда, человек, в помещении, Человеческое лицо&#10;&#10;Автоматически созданное описание">
            <a:extLst>
              <a:ext uri="{FF2B5EF4-FFF2-40B4-BE49-F238E27FC236}">
                <a16:creationId xmlns:a16="http://schemas.microsoft.com/office/drawing/2014/main" id="{378C8162-1776-87E6-2D7D-0F9BA3EAB65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18751" r="10144" b="9050"/>
          <a:stretch/>
        </p:blipFill>
        <p:spPr>
          <a:xfrm>
            <a:off x="5794549" y="4219546"/>
            <a:ext cx="3380562" cy="231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E095C60-A807-2366-7B64-A8B3FC4A333A}"/>
              </a:ext>
            </a:extLst>
          </p:cNvPr>
          <p:cNvSpPr txBox="1"/>
          <p:nvPr/>
        </p:nvSpPr>
        <p:spPr>
          <a:xfrm>
            <a:off x="0" y="188640"/>
            <a:ext cx="87849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</a:t>
            </a:r>
            <a:r>
              <a:rPr lang="ru-RU" sz="2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есное сотрудничество в триаде педагог-ребенок-родитель</a:t>
            </a:r>
            <a:endParaRPr lang="ru-RU" sz="2400" dirty="0"/>
          </a:p>
        </p:txBody>
      </p:sp>
      <p:pic>
        <p:nvPicPr>
          <p:cNvPr id="6" name="Рисунок 5" descr="Изображение выглядит как одежда, человек, обувь, ребенок, начинающий ходить&#10;&#10;Автоматически созданное описание">
            <a:extLst>
              <a:ext uri="{FF2B5EF4-FFF2-40B4-BE49-F238E27FC236}">
                <a16:creationId xmlns:a16="http://schemas.microsoft.com/office/drawing/2014/main" id="{BE0197A8-FCA3-DA5E-9344-6F76FB334D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039" y="498157"/>
            <a:ext cx="4355976" cy="3266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Изображение выглядит как человек, одежда, в помещении, мебель&#10;&#10;Автоматически созданное описание">
            <a:extLst>
              <a:ext uri="{FF2B5EF4-FFF2-40B4-BE49-F238E27FC236}">
                <a16:creationId xmlns:a16="http://schemas.microsoft.com/office/drawing/2014/main" id="{CC8F9D5E-2B22-681A-C308-C44B44ECE7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4741" y="535556"/>
            <a:ext cx="4256244" cy="31921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Изображение выглядит как одежда, человек, обувь, стена&#10;&#10;Автоматически созданное описание">
            <a:extLst>
              <a:ext uri="{FF2B5EF4-FFF2-40B4-BE49-F238E27FC236}">
                <a16:creationId xmlns:a16="http://schemas.microsoft.com/office/drawing/2014/main" id="{9BB08F56-9E4A-F951-CA29-4F94C663351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4391" y="3635293"/>
            <a:ext cx="4296943" cy="32227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Изображение выглядит как одежда, человек, обувь, Человеческое лицо&#10;&#10;Автоматически созданное описание">
            <a:extLst>
              <a:ext uri="{FF2B5EF4-FFF2-40B4-BE49-F238E27FC236}">
                <a16:creationId xmlns:a16="http://schemas.microsoft.com/office/drawing/2014/main" id="{0626B79B-1715-EAAA-CBA5-DA13D3DA218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522" y="3637485"/>
            <a:ext cx="4415009" cy="33112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88640"/>
            <a:ext cx="8826184" cy="740030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коррекционно-педагогической работы </a:t>
            </a:r>
          </a:p>
        </p:txBody>
      </p:sp>
      <p:pic>
        <p:nvPicPr>
          <p:cNvPr id="4" name="Рисунок 3" descr="Изображение выглядит как одежда, человек, обувь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BB244DF1-146C-BF11-C735-2865B707EF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55" y="557340"/>
            <a:ext cx="4187957" cy="3140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Изображение выглядит как одежда, человек, обувь, Человеческое лицо&#10;&#10;Автоматически созданное описание">
            <a:extLst>
              <a:ext uri="{FF2B5EF4-FFF2-40B4-BE49-F238E27FC236}">
                <a16:creationId xmlns:a16="http://schemas.microsoft.com/office/drawing/2014/main" id="{2EE0B6EB-13A8-6618-02BF-DE09727454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2793" y="558655"/>
            <a:ext cx="4211169" cy="31583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Изображение выглядит как одежда, человек, обувь, стена&#10;&#10;Автоматически созданное описание">
            <a:extLst>
              <a:ext uri="{FF2B5EF4-FFF2-40B4-BE49-F238E27FC236}">
                <a16:creationId xmlns:a16="http://schemas.microsoft.com/office/drawing/2014/main" id="{A1C44BD4-B7A0-6605-726F-DCF4B1AAA5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55" y="3781267"/>
            <a:ext cx="4187957" cy="3140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Изображение выглядит как одежда, человек, в помещении, Человеческое лицо&#10;&#10;Автоматически созданное описание">
            <a:extLst>
              <a:ext uri="{FF2B5EF4-FFF2-40B4-BE49-F238E27FC236}">
                <a16:creationId xmlns:a16="http://schemas.microsoft.com/office/drawing/2014/main" id="{4A721C36-7FA5-4E91-0658-F7CDB21FE94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8882" y="3746110"/>
            <a:ext cx="4187957" cy="3140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0"/>
            <a:ext cx="8784976" cy="620688"/>
          </a:xfrm>
        </p:spPr>
        <p:txBody>
          <a:bodyPr>
            <a:noAutofit/>
          </a:bodyPr>
          <a:lstStyle/>
          <a:p>
            <a:pPr marL="82296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Родительские собрания, тренинги, круглые столы</a:t>
            </a:r>
            <a:r>
              <a:rPr lang="ru-RU" sz="2800" dirty="0"/>
              <a:t> </a:t>
            </a:r>
          </a:p>
        </p:txBody>
      </p:sp>
      <p:pic>
        <p:nvPicPr>
          <p:cNvPr id="4" name="Рисунок 3" descr="Изображение выглядит как одежда, человек, стул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6CCAE3F8-992C-5EEE-971F-4AE6D2C43F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335" y="520015"/>
            <a:ext cx="3079809" cy="23098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Изображение выглядит как одежда, в помещении, человек, стул&#10;&#10;Автоматически созданное описание">
            <a:extLst>
              <a:ext uri="{FF2B5EF4-FFF2-40B4-BE49-F238E27FC236}">
                <a16:creationId xmlns:a16="http://schemas.microsoft.com/office/drawing/2014/main" id="{A8CE754A-73A8-B678-AC4A-2D472C51C1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2851" y="595122"/>
            <a:ext cx="3079809" cy="23098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Изображение выглядит как одежда, человек, Человеческое лицо, мебель&#10;&#10;Автоматически созданное описание">
            <a:extLst>
              <a:ext uri="{FF2B5EF4-FFF2-40B4-BE49-F238E27FC236}">
                <a16:creationId xmlns:a16="http://schemas.microsoft.com/office/drawing/2014/main" id="{4A7C5E46-9E7D-80FF-1852-8371A18A774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6924" y="551704"/>
            <a:ext cx="3115112" cy="23363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Изображение выглядит как в помещении, стена, одежда, мебель&#10;&#10;Автоматически созданное описание">
            <a:extLst>
              <a:ext uri="{FF2B5EF4-FFF2-40B4-BE49-F238E27FC236}">
                <a16:creationId xmlns:a16="http://schemas.microsoft.com/office/drawing/2014/main" id="{1AD5C5D8-45A9-F786-A7C3-7A8B0252D5D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74" t="13341"/>
          <a:stretch/>
        </p:blipFill>
        <p:spPr>
          <a:xfrm>
            <a:off x="-43474" y="2861561"/>
            <a:ext cx="3021619" cy="27611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Изображение выглядит как в помещении, одежда, человек, мебель&#10;&#10;Автоматически созданное описание">
            <a:extLst>
              <a:ext uri="{FF2B5EF4-FFF2-40B4-BE49-F238E27FC236}">
                <a16:creationId xmlns:a16="http://schemas.microsoft.com/office/drawing/2014/main" id="{D497A257-B50A-D553-79FC-434F6D54BE4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26" t="16633" r="1963" b="3439"/>
          <a:stretch/>
        </p:blipFill>
        <p:spPr>
          <a:xfrm>
            <a:off x="2978145" y="2960564"/>
            <a:ext cx="3312368" cy="2654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Изображение выглядит как в помещении, стена, одежда, мебель&#10;&#10;Автоматически созданное описание">
            <a:extLst>
              <a:ext uri="{FF2B5EF4-FFF2-40B4-BE49-F238E27FC236}">
                <a16:creationId xmlns:a16="http://schemas.microsoft.com/office/drawing/2014/main" id="{A675E9EC-9F85-5251-1E6E-46BB3F41ABE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50" t="12201" r="8263" b="8035"/>
          <a:stretch/>
        </p:blipFill>
        <p:spPr>
          <a:xfrm>
            <a:off x="6141946" y="2829872"/>
            <a:ext cx="3021619" cy="28338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F3F8107F-77BF-FEA3-D1C7-F9E215721113}"/>
              </a:ext>
            </a:extLst>
          </p:cNvPr>
          <p:cNvSpPr txBox="1"/>
          <p:nvPr/>
        </p:nvSpPr>
        <p:spPr>
          <a:xfrm>
            <a:off x="179512" y="2780879"/>
            <a:ext cx="8784976" cy="381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43180" algn="just">
              <a:lnSpc>
                <a:spcPct val="150000"/>
              </a:lnSpc>
              <a:spcAft>
                <a:spcPts val="800"/>
              </a:spcAft>
            </a:pP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43180" algn="just">
              <a:lnSpc>
                <a:spcPct val="150000"/>
              </a:lnSpc>
              <a:spcAft>
                <a:spcPts val="800"/>
              </a:spcAft>
            </a:pP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43180" algn="just">
              <a:lnSpc>
                <a:spcPct val="150000"/>
              </a:lnSpc>
              <a:spcAft>
                <a:spcPts val="800"/>
              </a:spcAft>
            </a:pP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43180" algn="just">
              <a:lnSpc>
                <a:spcPct val="150000"/>
              </a:lnSpc>
              <a:spcAft>
                <a:spcPts val="800"/>
              </a:spcAft>
            </a:pP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43180" algn="just">
              <a:lnSpc>
                <a:spcPct val="150000"/>
              </a:lnSpc>
              <a:spcAft>
                <a:spcPts val="800"/>
              </a:spcAft>
            </a:pP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43180" algn="just">
              <a:lnSpc>
                <a:spcPct val="150000"/>
              </a:lnSpc>
              <a:spcAft>
                <a:spcPts val="800"/>
              </a:spcAft>
            </a:pP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43180" algn="just">
              <a:lnSpc>
                <a:spcPct val="150000"/>
              </a:lnSpc>
              <a:spcAft>
                <a:spcPts val="800"/>
              </a:spcAft>
            </a:pP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43180" algn="ctr"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Рекомендации педагога-психолога по преодолению нежелательного поведения ребенка с РАС</a:t>
            </a:r>
            <a:endParaRPr lang="ru-RU" sz="24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8C9086B-79E5-E10F-F483-FBB1F120D6E7}"/>
              </a:ext>
            </a:extLst>
          </p:cNvPr>
          <p:cNvSpPr txBox="1"/>
          <p:nvPr/>
        </p:nvSpPr>
        <p:spPr>
          <a:xfrm>
            <a:off x="180309" y="188640"/>
            <a:ext cx="896448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Памятки для родителей (пошаговая инструкция) выполнения упражнений в домашних условиях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Изображение выглядит как текст, в помещении, канцтовары, Бумажное изделие&#10;&#10;Автоматически созданное описание">
            <a:extLst>
              <a:ext uri="{FF2B5EF4-FFF2-40B4-BE49-F238E27FC236}">
                <a16:creationId xmlns:a16="http://schemas.microsoft.com/office/drawing/2014/main" id="{E35CBC38-18C4-F882-FB0B-0DB259AB0C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675" y="952031"/>
            <a:ext cx="3995936" cy="2996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Изображение выглядит как текст, рукописный текст, книга, Бумажное изделие&#10;&#10;Автоматически созданное описание">
            <a:extLst>
              <a:ext uri="{FF2B5EF4-FFF2-40B4-BE49-F238E27FC236}">
                <a16:creationId xmlns:a16="http://schemas.microsoft.com/office/drawing/2014/main" id="{64203424-1A80-E933-F6B4-62E66DEE42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3951" y="911113"/>
            <a:ext cx="3995936" cy="2996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C5D99F7-5ED5-4DFC-9464-0FE6E8C307EC}"/>
              </a:ext>
            </a:extLst>
          </p:cNvPr>
          <p:cNvSpPr txBox="1"/>
          <p:nvPr/>
        </p:nvSpPr>
        <p:spPr>
          <a:xfrm>
            <a:off x="2271252" y="3275112"/>
            <a:ext cx="4821028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2400" kern="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ru-RU" sz="2400" kern="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2400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Для упрощенного доступа к сайту и информирования родителей о ходе реализации инновационного проекта был оформлен  буклет с </a:t>
            </a:r>
            <a:r>
              <a:rPr lang="en-US" sz="2400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QR</a:t>
            </a:r>
            <a:r>
              <a:rPr lang="ru-RU" sz="2400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кодом </a:t>
            </a:r>
            <a:endParaRPr lang="ru-RU" sz="2400" dirty="0"/>
          </a:p>
        </p:txBody>
      </p:sp>
      <p:pic>
        <p:nvPicPr>
          <p:cNvPr id="10" name="Рисунок 9" descr="Изображение выглядит как текст, книга, Печать, канцтовары&#10;&#10;Автоматически созданное описание">
            <a:extLst>
              <a:ext uri="{FF2B5EF4-FFF2-40B4-BE49-F238E27FC236}">
                <a16:creationId xmlns:a16="http://schemas.microsoft.com/office/drawing/2014/main" id="{EED01C11-0498-89C7-5808-A0750A1E19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76923" y="4198069"/>
            <a:ext cx="3084075" cy="23130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Изображение выглядит как текст, бумага, Бумажное изделие, меню&#10;&#10;Автоматически созданное описание">
            <a:extLst>
              <a:ext uri="{FF2B5EF4-FFF2-40B4-BE49-F238E27FC236}">
                <a16:creationId xmlns:a16="http://schemas.microsoft.com/office/drawing/2014/main" id="{1A164C49-4EA0-0701-9ADB-564AE2478AA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84269" y="4236648"/>
            <a:ext cx="3107821" cy="23308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514100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9" y="260648"/>
            <a:ext cx="8712968" cy="1296144"/>
          </a:xfrm>
        </p:spPr>
        <p:txBody>
          <a:bodyPr>
            <a:normAutofit/>
          </a:bodyPr>
          <a:lstStyle/>
          <a:p>
            <a:pPr marR="43180" algn="just"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Применялся дифференцированный подход с учетом индивидуальных возможностей каждого ребенка</a:t>
            </a:r>
            <a:endParaRPr lang="ru-RU" sz="18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 descr="Изображение выглядит как в помещении, одежда, мебель, стена&#10;&#10;Автоматически созданное описание">
            <a:extLst>
              <a:ext uri="{FF2B5EF4-FFF2-40B4-BE49-F238E27FC236}">
                <a16:creationId xmlns:a16="http://schemas.microsoft.com/office/drawing/2014/main" id="{02F30C43-826A-F0CD-F490-8355FD3A61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1080869"/>
            <a:ext cx="3707904" cy="2780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Изображение выглядит как одежда, в помещении, стена, мебель&#10;&#10;Автоматически созданное описание">
            <a:extLst>
              <a:ext uri="{FF2B5EF4-FFF2-40B4-BE49-F238E27FC236}">
                <a16:creationId xmlns:a16="http://schemas.microsoft.com/office/drawing/2014/main" id="{A386CBF3-6C01-49E2-45CE-973D93EBE1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433" y="1080869"/>
            <a:ext cx="3707904" cy="2780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 descr="Изображение выглядит как одежда, мебель, в помещении, обувь&#10;&#10;Автоматически созданное описание">
            <a:extLst>
              <a:ext uri="{FF2B5EF4-FFF2-40B4-BE49-F238E27FC236}">
                <a16:creationId xmlns:a16="http://schemas.microsoft.com/office/drawing/2014/main" id="{4D4A0699-4D01-C4DE-8AE4-93186F3ED7F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122" y="3944759"/>
            <a:ext cx="3923928" cy="29429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 descr="Изображение выглядит как одежда, в помещении, мебель, пол&#10;&#10;Автоматически созданное описание">
            <a:extLst>
              <a:ext uri="{FF2B5EF4-FFF2-40B4-BE49-F238E27FC236}">
                <a16:creationId xmlns:a16="http://schemas.microsoft.com/office/drawing/2014/main" id="{3FB99450-6802-2196-500F-21FA0771C10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50" y="3944759"/>
            <a:ext cx="3923927" cy="29429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404665"/>
            <a:ext cx="73448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Тренинг «Финишная прямая: от инноваций к профессиональному успеху»</a:t>
            </a:r>
            <a:endParaRPr lang="ru-RU" sz="2400" dirty="0"/>
          </a:p>
        </p:txBody>
      </p:sp>
      <p:pic>
        <p:nvPicPr>
          <p:cNvPr id="3" name="Рисунок 2" descr="Изображение выглядит как текст, одежда, в помещении, стена&#10;&#10;Автоматически созданное описание">
            <a:extLst>
              <a:ext uri="{FF2B5EF4-FFF2-40B4-BE49-F238E27FC236}">
                <a16:creationId xmlns:a16="http://schemas.microsoft.com/office/drawing/2014/main" id="{EE497D35-2796-AD58-0A5B-EFA347B23C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14458" r="5114" b="-159"/>
          <a:stretch/>
        </p:blipFill>
        <p:spPr>
          <a:xfrm>
            <a:off x="-13034" y="1124744"/>
            <a:ext cx="3096344" cy="24776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Изображение выглядит как одежда, стена, человек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3B0AAC7F-8E0A-3D4C-3EF2-E92D9FABC8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3"/>
          <a:stretch/>
        </p:blipFill>
        <p:spPr>
          <a:xfrm>
            <a:off x="2980740" y="1256794"/>
            <a:ext cx="3240360" cy="23244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Изображение выглядит как одежда, человек, в помещении, стена&#10;&#10;Автоматически созданное описание">
            <a:extLst>
              <a:ext uri="{FF2B5EF4-FFF2-40B4-BE49-F238E27FC236}">
                <a16:creationId xmlns:a16="http://schemas.microsoft.com/office/drawing/2014/main" id="{25C7972A-C588-9605-AB3E-E14F36F1C2E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13"/>
          <a:stretch/>
        </p:blipFill>
        <p:spPr>
          <a:xfrm>
            <a:off x="6106371" y="1328268"/>
            <a:ext cx="3051349" cy="2246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D3A77E3-2F18-3A0E-8B15-07C5CA6D225B}"/>
              </a:ext>
            </a:extLst>
          </p:cNvPr>
          <p:cNvSpPr txBox="1"/>
          <p:nvPr/>
        </p:nvSpPr>
        <p:spPr>
          <a:xfrm>
            <a:off x="251520" y="3013502"/>
            <a:ext cx="871296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ctr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Завершающий этап. Подготовка материалов к публикации</a:t>
            </a:r>
            <a:endParaRPr lang="ru-RU" dirty="0"/>
          </a:p>
        </p:txBody>
      </p:sp>
      <p:pic>
        <p:nvPicPr>
          <p:cNvPr id="12" name="Рисунок 11" descr="Изображение выглядит как в помещении, стена, мебель, одежда&#10;&#10;Автоматически созданное описание">
            <a:extLst>
              <a:ext uri="{FF2B5EF4-FFF2-40B4-BE49-F238E27FC236}">
                <a16:creationId xmlns:a16="http://schemas.microsoft.com/office/drawing/2014/main" id="{55EF2262-5F44-2F29-C306-A1EA6F29E29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44498"/>
            <a:ext cx="4018001" cy="30135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Изображение выглядит как одежда, человек, Человеческое лицо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2395261A-5227-F10F-120C-CBF5B52244C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291" y="3864707"/>
            <a:ext cx="4739380" cy="29932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TM02900688[[fn=Аспект]]</Template>
  <TotalTime>1393</TotalTime>
  <Words>111</Words>
  <Application>Microsoft Office PowerPoint</Application>
  <PresentationFormat>Экран (4:3)</PresentationFormat>
  <Paragraphs>29</Paragraphs>
  <Slides>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Aptos</vt:lpstr>
      <vt:lpstr>Arial</vt:lpstr>
      <vt:lpstr>Calibri</vt:lpstr>
      <vt:lpstr>Times New Roman</vt:lpstr>
      <vt:lpstr>Trebuchet MS</vt:lpstr>
      <vt:lpstr>Wingdings 3</vt:lpstr>
      <vt:lpstr>Аспект</vt:lpstr>
      <vt:lpstr> Государственное учреждение образования «Могилевский городской центр коррекционно-развивающего обучения и реабилитации»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</dc:title>
  <dc:creator>user</dc:creator>
  <cp:lastModifiedBy>Secretary</cp:lastModifiedBy>
  <cp:revision>99</cp:revision>
  <dcterms:created xsi:type="dcterms:W3CDTF">2023-11-21T09:38:39Z</dcterms:created>
  <dcterms:modified xsi:type="dcterms:W3CDTF">2026-04-06T09:46:25Z</dcterms:modified>
</cp:coreProperties>
</file>